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6D52"/>
    <a:srgbClr val="0769B0"/>
    <a:srgbClr val="219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7" autoAdjust="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0D406F-AD55-48D2-83CF-62D2509B324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D406F-AD55-48D2-83CF-62D2509B324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D406F-AD55-48D2-83CF-62D2509B324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0D406F-AD55-48D2-83CF-62D2509B324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0D406F-AD55-48D2-83CF-62D2509B3240}"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0D406F-AD55-48D2-83CF-62D2509B3240}"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0D406F-AD55-48D2-83CF-62D2509B3240}"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0D406F-AD55-48D2-83CF-62D2509B3240}"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0D406F-AD55-48D2-83CF-62D2509B3240}"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D406F-AD55-48D2-83CF-62D2509B3240}"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0D406F-AD55-48D2-83CF-62D2509B3240}"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898414-9071-4A55-8837-AC9E99DBB82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D406F-AD55-48D2-83CF-62D2509B3240}" type="datetimeFigureOut">
              <a:rPr lang="en-US" smtClean="0"/>
              <a:t>10/10/2016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898414-9071-4A55-8837-AC9E99DBB8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1107996"/>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2400" b="1" dirty="0" smtClean="0">
                <a:solidFill>
                  <a:srgbClr val="219F0F"/>
                </a:solidFill>
                <a:latin typeface="+mj-lt"/>
                <a:ea typeface="ヒラギノ角ゴ Pro W3" pitchFamily="16"/>
              </a:rPr>
              <a:t>AEROVIA  CONSULTANTS  Ltd</a:t>
            </a:r>
          </a:p>
          <a:p>
            <a:pPr lvl="0" algn="ctr" hangingPunct="0">
              <a:defRPr sz="1800" b="0" i="0" u="none" strike="noStrike" kern="0" cap="none" spc="0" baseline="0">
                <a:solidFill>
                  <a:srgbClr val="000000"/>
                </a:solidFill>
                <a:uFillTx/>
              </a:defRPr>
            </a:pPr>
            <a:r>
              <a:rPr lang="en-US" sz="2400" b="1" dirty="0" smtClean="0">
                <a:solidFill>
                  <a:srgbClr val="0B6D52"/>
                </a:solidFill>
                <a:latin typeface="+mj-lt"/>
                <a:ea typeface="ヒラギノ角ゴ Pro W3" pitchFamily="16"/>
              </a:rPr>
              <a:t>Toronto, Canada</a:t>
            </a:r>
          </a:p>
          <a:p>
            <a:endParaRPr lang="en-US" dirty="0">
              <a:solidFill>
                <a:srgbClr val="219F0F"/>
              </a:solidFill>
            </a:endParaRPr>
          </a:p>
        </p:txBody>
      </p:sp>
      <p:sp>
        <p:nvSpPr>
          <p:cNvPr id="8" name="TextBox 7"/>
          <p:cNvSpPr txBox="1"/>
          <p:nvPr/>
        </p:nvSpPr>
        <p:spPr>
          <a:xfrm>
            <a:off x="0" y="2057400"/>
            <a:ext cx="9144000" cy="4062651"/>
          </a:xfrm>
          <a:prstGeom prst="rect">
            <a:avLst/>
          </a:prstGeom>
          <a:noFill/>
        </p:spPr>
        <p:txBody>
          <a:bodyPr wrap="square" rtlCol="0">
            <a:spAutoFit/>
          </a:bodyPr>
          <a:lstStyle/>
          <a:p>
            <a:pPr marL="457200" lvl="0" indent="-457200" hangingPunct="0">
              <a:buFont typeface="Wingdings" pitchFamily="2" charset="2"/>
              <a:buChar char="v"/>
              <a:defRPr sz="1800" b="0" i="0" u="none" strike="noStrike" kern="0" cap="none" spc="0" baseline="0">
                <a:solidFill>
                  <a:srgbClr val="000000"/>
                </a:solidFill>
                <a:uFillTx/>
              </a:defRPr>
            </a:pPr>
            <a:r>
              <a:rPr lang="en-US" sz="2400" b="1" dirty="0" smtClean="0">
                <a:solidFill>
                  <a:srgbClr val="0070C0"/>
                </a:solidFill>
                <a:latin typeface="+mj-lt"/>
                <a:ea typeface="ヒラギノ角ゴ Pro W3" pitchFamily="16"/>
              </a:rPr>
              <a:t>Consulting Services for:</a:t>
            </a:r>
            <a:br>
              <a:rPr lang="en-US" sz="2400" b="1" dirty="0" smtClean="0">
                <a:solidFill>
                  <a:srgbClr val="0070C0"/>
                </a:solidFill>
                <a:latin typeface="+mj-lt"/>
                <a:ea typeface="ヒラギノ角ゴ Pro W3" pitchFamily="16"/>
              </a:rPr>
            </a:br>
            <a:r>
              <a:rPr lang="en-US" sz="2400" b="1" dirty="0" smtClean="0">
                <a:solidFill>
                  <a:srgbClr val="0070C0"/>
                </a:solidFill>
                <a:latin typeface="+mj-lt"/>
                <a:ea typeface="ヒラギノ角ゴ Pro W3" pitchFamily="16"/>
              </a:rPr>
              <a:t/>
            </a:r>
            <a:br>
              <a:rPr lang="en-US" sz="2400" b="1" dirty="0" smtClean="0">
                <a:solidFill>
                  <a:srgbClr val="0070C0"/>
                </a:solidFill>
                <a:latin typeface="+mj-lt"/>
                <a:ea typeface="ヒラギノ角ゴ Pro W3" pitchFamily="16"/>
              </a:rPr>
            </a:br>
            <a:r>
              <a:rPr lang="en-US" sz="2400" b="1" dirty="0" smtClean="0">
                <a:solidFill>
                  <a:srgbClr val="0070C0"/>
                </a:solidFill>
                <a:latin typeface="+mj-lt"/>
                <a:ea typeface="ヒラギノ角ゴ Pro W3" pitchFamily="16"/>
              </a:rPr>
              <a:t>	</a:t>
            </a:r>
            <a:r>
              <a:rPr lang="en-CA" sz="2400" dirty="0" smtClean="0">
                <a:solidFill>
                  <a:srgbClr val="219F0F"/>
                </a:solidFill>
                <a:latin typeface="+mj-lt"/>
                <a:ea typeface="ヒラギノ角ゴ Pro W3" pitchFamily="16"/>
              </a:rPr>
              <a:t>Strategic Planning For National Air Navigation Systems, Airspace 	Management &amp; Air Traffic Operations</a:t>
            </a:r>
            <a:br>
              <a:rPr lang="en-CA" sz="2400" dirty="0" smtClean="0">
                <a:solidFill>
                  <a:srgbClr val="219F0F"/>
                </a:solidFill>
                <a:latin typeface="+mj-lt"/>
                <a:ea typeface="ヒラギノ角ゴ Pro W3" pitchFamily="16"/>
              </a:rPr>
            </a:br>
            <a:r>
              <a:rPr lang="en-CA" sz="2400" dirty="0" smtClean="0">
                <a:solidFill>
                  <a:srgbClr val="219F0F"/>
                </a:solidFill>
                <a:latin typeface="+mj-lt"/>
                <a:ea typeface="ヒラギノ角ゴ Pro W3" pitchFamily="16"/>
              </a:rPr>
              <a:t/>
            </a:r>
            <a:br>
              <a:rPr lang="en-CA" sz="2400" dirty="0" smtClean="0">
                <a:solidFill>
                  <a:srgbClr val="219F0F"/>
                </a:solidFill>
                <a:latin typeface="+mj-lt"/>
                <a:ea typeface="ヒラギノ角ゴ Pro W3" pitchFamily="16"/>
              </a:rPr>
            </a:br>
            <a:r>
              <a:rPr lang="en-CA" sz="2400" dirty="0" smtClean="0">
                <a:solidFill>
                  <a:srgbClr val="219F0F"/>
                </a:solidFill>
                <a:latin typeface="+mj-lt"/>
                <a:ea typeface="ヒラギノ角ゴ Pro W3" pitchFamily="16"/>
              </a:rPr>
              <a:t>	Establishment of Aviation Training Academies Air Regulatory 	Framework and Aviation </a:t>
            </a:r>
            <a:r>
              <a:rPr lang="en-CA" sz="2400" dirty="0">
                <a:solidFill>
                  <a:srgbClr val="219F0F"/>
                </a:solidFill>
                <a:latin typeface="+mj-lt"/>
                <a:ea typeface="ヒラギノ角ゴ Pro W3" pitchFamily="16"/>
              </a:rPr>
              <a:t>Business Development</a:t>
            </a:r>
            <a:br>
              <a:rPr lang="en-CA" sz="2400" dirty="0">
                <a:solidFill>
                  <a:srgbClr val="219F0F"/>
                </a:solidFill>
                <a:latin typeface="+mj-lt"/>
                <a:ea typeface="ヒラギノ角ゴ Pro W3" pitchFamily="16"/>
              </a:rPr>
            </a:br>
            <a:r>
              <a:rPr lang="en-CA" sz="2400" dirty="0">
                <a:solidFill>
                  <a:srgbClr val="219F0F"/>
                </a:solidFill>
                <a:latin typeface="+mj-lt"/>
                <a:ea typeface="ヒラギノ角ゴ Pro W3" pitchFamily="16"/>
              </a:rPr>
              <a:t/>
            </a:r>
            <a:br>
              <a:rPr lang="en-CA" sz="2400" dirty="0">
                <a:solidFill>
                  <a:srgbClr val="219F0F"/>
                </a:solidFill>
                <a:latin typeface="+mj-lt"/>
                <a:ea typeface="ヒラギノ角ゴ Pro W3" pitchFamily="16"/>
              </a:rPr>
            </a:br>
            <a:r>
              <a:rPr lang="en-CA" sz="2400" dirty="0">
                <a:solidFill>
                  <a:srgbClr val="219F0F"/>
                </a:solidFill>
                <a:latin typeface="+mj-lt"/>
                <a:ea typeface="ヒラギノ角ゴ Pro W3" pitchFamily="16"/>
              </a:rPr>
              <a:t>	</a:t>
            </a:r>
            <a:r>
              <a:rPr lang="en-CA" sz="2400" b="1" dirty="0">
                <a:solidFill>
                  <a:srgbClr val="0B6D52"/>
                </a:solidFill>
                <a:latin typeface="+mj-lt"/>
                <a:ea typeface="ヒラギノ角ゴ Pro W3" pitchFamily="16"/>
              </a:rPr>
              <a:t>Principal Consultant</a:t>
            </a:r>
            <a:r>
              <a:rPr lang="en-CA" sz="2400" dirty="0">
                <a:solidFill>
                  <a:srgbClr val="219F0F"/>
                </a:solidFill>
                <a:latin typeface="+mj-lt"/>
                <a:ea typeface="ヒラギノ角ゴ Pro W3" pitchFamily="16"/>
              </a:rPr>
              <a:t>: </a:t>
            </a:r>
            <a:r>
              <a:rPr lang="en-CA" sz="2400" b="1" dirty="0">
                <a:solidFill>
                  <a:srgbClr val="219F0F"/>
                </a:solidFill>
                <a:latin typeface="+mj-lt"/>
                <a:ea typeface="ヒラギノ角ゴ Pro W3" pitchFamily="16"/>
              </a:rPr>
              <a:t>Moe Vyas (</a:t>
            </a:r>
            <a:r>
              <a:rPr lang="en-CA" sz="2400" b="1" dirty="0" smtClean="0">
                <a:solidFill>
                  <a:srgbClr val="219F0F"/>
                </a:solidFill>
                <a:latin typeface="+mj-lt"/>
                <a:ea typeface="ヒラギノ角ゴ Pro W3" pitchFamily="16"/>
              </a:rPr>
              <a:t>moevyas@gmail.com)</a:t>
            </a:r>
            <a:br>
              <a:rPr lang="en-CA" sz="2400" b="1" dirty="0" smtClean="0">
                <a:solidFill>
                  <a:srgbClr val="219F0F"/>
                </a:solidFill>
                <a:latin typeface="+mj-lt"/>
                <a:ea typeface="ヒラギノ角ゴ Pro W3" pitchFamily="16"/>
              </a:rPr>
            </a:br>
            <a:r>
              <a:rPr lang="en-CA" sz="2400" b="1" dirty="0" smtClean="0">
                <a:solidFill>
                  <a:srgbClr val="219F0F"/>
                </a:solidFill>
                <a:latin typeface="+mj-lt"/>
                <a:ea typeface="ヒラギノ角ゴ Pro W3" pitchFamily="16"/>
              </a:rPr>
              <a:t>	2016 September 10</a:t>
            </a:r>
          </a:p>
          <a:p>
            <a:endParaRPr lang="en-US" dirty="0">
              <a:latin typeface="+mj-lt"/>
            </a:endParaRPr>
          </a:p>
        </p:txBody>
      </p:sp>
      <p:sp>
        <p:nvSpPr>
          <p:cNvPr id="9" name="TextBox 8"/>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pic>
        <p:nvPicPr>
          <p:cNvPr id="10"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1"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1384995"/>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2800" b="1" dirty="0">
                <a:solidFill>
                  <a:srgbClr val="219F0F"/>
                </a:solidFill>
                <a:latin typeface="+mj-lt"/>
                <a:ea typeface="ヒラギノ角ゴ Pro W3" pitchFamily="16"/>
              </a:rPr>
              <a:t>National Air Navigation Systems Plan </a:t>
            </a:r>
            <a:br>
              <a:rPr lang="en-US" sz="2800" b="1" dirty="0">
                <a:solidFill>
                  <a:srgbClr val="219F0F"/>
                </a:solidFill>
                <a:latin typeface="+mj-lt"/>
                <a:ea typeface="ヒラギノ角ゴ Pro W3" pitchFamily="16"/>
              </a:rPr>
            </a:br>
            <a:r>
              <a:rPr lang="en-US" sz="2800" b="1" dirty="0">
                <a:solidFill>
                  <a:srgbClr val="219F0F"/>
                </a:solidFill>
                <a:latin typeface="+mj-lt"/>
                <a:ea typeface="ヒラギノ角ゴ Pro W3" pitchFamily="16"/>
              </a:rPr>
              <a:t>Development Methodology </a:t>
            </a:r>
            <a:br>
              <a:rPr lang="en-US" sz="2800" b="1" dirty="0">
                <a:solidFill>
                  <a:srgbClr val="219F0F"/>
                </a:solidFill>
                <a:latin typeface="+mj-lt"/>
                <a:ea typeface="ヒラギノ角ゴ Pro W3" pitchFamily="16"/>
              </a:rPr>
            </a:br>
            <a:r>
              <a:rPr lang="en-US" sz="2800" b="1" dirty="0">
                <a:solidFill>
                  <a:srgbClr val="0769B0"/>
                </a:solidFill>
                <a:latin typeface="+mj-lt"/>
                <a:ea typeface="ヒラギノ角ゴ Pro W3" pitchFamily="16"/>
              </a:rPr>
              <a:t>ICAO 9750 Chap 3 Guidelines</a:t>
            </a:r>
            <a:endParaRPr lang="en-US" sz="2800" dirty="0">
              <a:solidFill>
                <a:srgbClr val="0769B0"/>
              </a:solidFill>
            </a:endParaRPr>
          </a:p>
        </p:txBody>
      </p:sp>
      <p:sp>
        <p:nvSpPr>
          <p:cNvPr id="8" name="TextBox 7"/>
          <p:cNvSpPr txBox="1"/>
          <p:nvPr/>
        </p:nvSpPr>
        <p:spPr>
          <a:xfrm>
            <a:off x="0" y="2327970"/>
            <a:ext cx="9144000" cy="3539430"/>
          </a:xfrm>
          <a:prstGeom prst="rect">
            <a:avLst/>
          </a:prstGeom>
          <a:noFill/>
        </p:spPr>
        <p:txBody>
          <a:bodyPr wrap="square" rtlCol="0">
            <a:spAutoFit/>
          </a:bodyPr>
          <a:lstStyle/>
          <a:p>
            <a:pPr lvl="0"/>
            <a:endParaRPr lang="en-US" sz="1400" b="1" dirty="0" smtClean="0">
              <a:solidFill>
                <a:srgbClr val="0769B0"/>
              </a:solidFill>
            </a:endParaRPr>
          </a:p>
          <a:p>
            <a:pPr>
              <a:buFont typeface="Wingdings" pitchFamily="2" charset="2"/>
              <a:buChar char="v"/>
            </a:pPr>
            <a:r>
              <a:rPr lang="en-US" sz="1400" b="1" dirty="0" smtClean="0">
                <a:solidFill>
                  <a:srgbClr val="0769B0"/>
                </a:solidFill>
              </a:rPr>
              <a:t> Inventory of existing CNC/ATM assets in the country</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Review and analysis Air traffic projections, key airports and airspace infrastructure</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ICAO Regional ANS Plans for the implementation of ANS systems in the future</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Airspace and ATC operations procedures analysis</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Definition of the current systems capabilities and identification of deficiencies</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Airport apron-taxiways-runways layout and markings</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Conduct consultation to obtain feedback and  ensure buy-in of stakeholders</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Update and final presentation of the ANS Systems Plan</a:t>
            </a:r>
          </a:p>
        </p:txBody>
      </p:sp>
      <p:pic>
        <p:nvPicPr>
          <p:cNvPr id="9"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0"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523220"/>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2800" b="1" dirty="0">
                <a:solidFill>
                  <a:srgbClr val="219F0F"/>
                </a:solidFill>
                <a:latin typeface="+mj-lt"/>
                <a:ea typeface="ヒラギノ角ゴ Pro W3" pitchFamily="16"/>
              </a:rPr>
              <a:t>Principal Consultant</a:t>
            </a:r>
            <a:endParaRPr lang="en-US" sz="2800" dirty="0">
              <a:solidFill>
                <a:srgbClr val="0769B0"/>
              </a:solidFill>
            </a:endParaRPr>
          </a:p>
        </p:txBody>
      </p:sp>
      <p:sp>
        <p:nvSpPr>
          <p:cNvPr id="8" name="TextBox 7"/>
          <p:cNvSpPr txBox="1"/>
          <p:nvPr/>
        </p:nvSpPr>
        <p:spPr>
          <a:xfrm>
            <a:off x="0" y="1752600"/>
            <a:ext cx="9144000" cy="3970318"/>
          </a:xfrm>
          <a:prstGeom prst="rect">
            <a:avLst/>
          </a:prstGeom>
          <a:noFill/>
        </p:spPr>
        <p:txBody>
          <a:bodyPr wrap="square" rtlCol="0">
            <a:spAutoFit/>
          </a:bodyPr>
          <a:lstStyle/>
          <a:p>
            <a:pPr lvl="0"/>
            <a:endParaRPr lang="en-US" sz="1400" b="1" dirty="0" smtClean="0">
              <a:solidFill>
                <a:srgbClr val="0769B0"/>
              </a:solidFill>
            </a:endParaRPr>
          </a:p>
          <a:p>
            <a:pPr>
              <a:buFont typeface="Wingdings" pitchFamily="2" charset="2"/>
              <a:buChar char="v"/>
            </a:pPr>
            <a:r>
              <a:rPr lang="en-US" sz="1400" b="1" dirty="0" smtClean="0">
                <a:solidFill>
                  <a:srgbClr val="0769B0"/>
                </a:solidFill>
              </a:rPr>
              <a:t>Moe Vyas</a:t>
            </a:r>
            <a:br>
              <a:rPr lang="en-US" sz="1400" b="1" dirty="0" smtClean="0">
                <a:solidFill>
                  <a:srgbClr val="0769B0"/>
                </a:solidFill>
              </a:rPr>
            </a:br>
            <a:endParaRPr lang="en-US" sz="1400" b="1" dirty="0" smtClean="0">
              <a:solidFill>
                <a:srgbClr val="0769B0"/>
              </a:solidFill>
            </a:endParaRPr>
          </a:p>
          <a:p>
            <a:pPr>
              <a:buFont typeface="Wingdings" pitchFamily="2" charset="2"/>
              <a:buChar char="v"/>
            </a:pPr>
            <a:r>
              <a:rPr lang="en-US" sz="1400" b="1" dirty="0" smtClean="0">
                <a:solidFill>
                  <a:srgbClr val="0769B0"/>
                </a:solidFill>
              </a:rPr>
              <a:t>Senior Manager Transport Canada, Government of Canada Air Traffic Services involved in planning national plans</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Vice-President and International Business Development lead at Raytheon Canada and Intelcan Canada</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CEO, AEROVIA Consultants Ltd, Toronto, CANADA  since 2007 June.</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Established aviation training centers for CAE in India and at Indus University in India</a:t>
            </a:r>
          </a:p>
          <a:p>
            <a:pPr>
              <a:buFont typeface="Wingdings" pitchFamily="2" charset="2"/>
              <a:buChar char="v"/>
            </a:pPr>
            <a:endParaRPr lang="en-US" sz="1400" b="1" dirty="0" smtClean="0">
              <a:solidFill>
                <a:srgbClr val="0769B0"/>
              </a:solidFill>
            </a:endParaRPr>
          </a:p>
          <a:p>
            <a:pPr>
              <a:buFont typeface="Wingdings" pitchFamily="2" charset="2"/>
              <a:buChar char="v"/>
            </a:pPr>
            <a:r>
              <a:rPr lang="en-US" sz="1400" b="1" dirty="0" smtClean="0">
                <a:solidFill>
                  <a:srgbClr val="0769B0"/>
                </a:solidFill>
              </a:rPr>
              <a:t>Major technical and operations contribution in the national planning and modernization of CNS/ATM systems and ANS  infrastructures in</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 Canada; South-Central America: Jamaica, Netherlands Antilles, Suriname, Brazil and Mexico; Asia: China, India, Iran, Nepal;  Eastern Europe: Bulgaria, Romania</a:t>
            </a:r>
          </a:p>
          <a:p>
            <a:pPr lvl="1">
              <a:buFont typeface="Wingdings" pitchFamily="2" charset="2"/>
              <a:buChar char="v"/>
            </a:pPr>
            <a:endParaRPr lang="en-US" sz="1400" b="1" dirty="0">
              <a:solidFill>
                <a:srgbClr val="0769B0"/>
              </a:solidFill>
            </a:endParaRPr>
          </a:p>
          <a:p>
            <a:pPr>
              <a:buFont typeface="Wingdings" pitchFamily="2" charset="2"/>
              <a:buChar char="v"/>
            </a:pPr>
            <a:r>
              <a:rPr lang="en-US" sz="1400" b="1" dirty="0" smtClean="0">
                <a:solidFill>
                  <a:srgbClr val="0769B0"/>
                </a:solidFill>
              </a:rPr>
              <a:t> Associated  with Canadian and European  aviation engineering and operations domain experts</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772400" y="871330"/>
            <a:ext cx="1061002" cy="1414670"/>
          </a:xfrm>
          <a:prstGeom prst="rect">
            <a:avLst/>
          </a:prstGeom>
        </p:spPr>
      </p:pic>
      <p:pic>
        <p:nvPicPr>
          <p:cNvPr id="10" name="Picture 6" descr="Canada Flag.jpg">
            <a:extLst/>
          </p:cNvPr>
          <p:cNvPicPr>
            <a:picLocks noChangeAspect="1"/>
          </p:cNvPicPr>
          <p:nvPr/>
        </p:nvPicPr>
        <p:blipFill>
          <a:blip r:embed="rId5" cstate="print"/>
          <a:stretch>
            <a:fillRect/>
          </a:stretch>
        </p:blipFill>
        <p:spPr>
          <a:xfrm>
            <a:off x="7620001" y="-1"/>
            <a:ext cx="1524000" cy="893575"/>
          </a:xfrm>
          <a:prstGeom prst="rect">
            <a:avLst/>
          </a:prstGeom>
          <a:noFill/>
          <a:ln cap="flat">
            <a:noFill/>
          </a:ln>
        </p:spPr>
      </p:pic>
      <p:pic>
        <p:nvPicPr>
          <p:cNvPr id="11" name="Picture 2" descr="C:\Users\ADMINI~1\AppData\Local\Temp\x10sctmp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523220"/>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2800" b="1" dirty="0">
                <a:solidFill>
                  <a:srgbClr val="219F0F"/>
                </a:solidFill>
                <a:latin typeface="+mj-lt"/>
                <a:ea typeface="ヒラギノ角ゴ Pro W3" pitchFamily="16"/>
              </a:rPr>
              <a:t>Conclusion</a:t>
            </a:r>
            <a:endParaRPr lang="en-US" sz="2800" dirty="0">
              <a:solidFill>
                <a:srgbClr val="0769B0"/>
              </a:solidFill>
            </a:endParaRPr>
          </a:p>
        </p:txBody>
      </p:sp>
      <p:sp>
        <p:nvSpPr>
          <p:cNvPr id="8" name="TextBox 7"/>
          <p:cNvSpPr txBox="1"/>
          <p:nvPr/>
        </p:nvSpPr>
        <p:spPr>
          <a:xfrm>
            <a:off x="0" y="1752600"/>
            <a:ext cx="9144000" cy="1415772"/>
          </a:xfrm>
          <a:prstGeom prst="rect">
            <a:avLst/>
          </a:prstGeom>
          <a:noFill/>
        </p:spPr>
        <p:txBody>
          <a:bodyPr wrap="square" rtlCol="0">
            <a:spAutoFit/>
          </a:bodyPr>
          <a:lstStyle/>
          <a:p>
            <a:pPr lvl="0"/>
            <a:endParaRPr lang="en-US" sz="1400" b="1" dirty="0" smtClean="0">
              <a:solidFill>
                <a:srgbClr val="0769B0"/>
              </a:solidFill>
            </a:endParaRPr>
          </a:p>
          <a:p>
            <a:pPr>
              <a:buFont typeface="Wingdings" pitchFamily="2" charset="2"/>
              <a:buChar char="v"/>
            </a:pPr>
            <a:r>
              <a:rPr lang="en-US" b="1" dirty="0" smtClean="0">
                <a:solidFill>
                  <a:srgbClr val="0769B0"/>
                </a:solidFill>
              </a:rPr>
              <a:t>AEROVIA Consultants Ltd is pleased to offer our internationally proven expertise and assistance in the  development of  any client’s national plans for setting up air regulations, National CNS/ATM Infrastructure, Operations Procedures, Airspace design, Airport runway-taxiway design, aviation training facilities,  human resources requirements.</a:t>
            </a:r>
          </a:p>
        </p:txBody>
      </p:sp>
      <p:pic>
        <p:nvPicPr>
          <p:cNvPr id="10"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sp>
        <p:nvSpPr>
          <p:cNvPr id="11" name="TextBox 10"/>
          <p:cNvSpPr txBox="1"/>
          <p:nvPr/>
        </p:nvSpPr>
        <p:spPr>
          <a:xfrm>
            <a:off x="228600" y="3429000"/>
            <a:ext cx="8610600" cy="2123658"/>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2400" b="1" dirty="0" smtClean="0">
                <a:solidFill>
                  <a:srgbClr val="0B6D52"/>
                </a:solidFill>
                <a:latin typeface="+mj-lt"/>
                <a:ea typeface="ヒラギノ角ゴ Pro W3" pitchFamily="16"/>
              </a:rPr>
              <a:t>Please Contact:</a:t>
            </a:r>
          </a:p>
          <a:p>
            <a:pPr lvl="0" algn="ctr" hangingPunct="0">
              <a:defRPr sz="1800" b="0" i="0" u="none" strike="noStrike" kern="0" cap="none" spc="0" baseline="0">
                <a:solidFill>
                  <a:srgbClr val="000000"/>
                </a:solidFill>
                <a:uFillTx/>
              </a:defRPr>
            </a:pPr>
            <a:r>
              <a:rPr lang="en-US" sz="2800" b="1" dirty="0">
                <a:solidFill>
                  <a:srgbClr val="219F0F"/>
                </a:solidFill>
                <a:latin typeface="+mj-lt"/>
              </a:rPr>
              <a:t>Moe Vyas,</a:t>
            </a:r>
            <a:br>
              <a:rPr lang="en-US" sz="2800" b="1" dirty="0">
                <a:solidFill>
                  <a:srgbClr val="219F0F"/>
                </a:solidFill>
                <a:latin typeface="+mj-lt"/>
              </a:rPr>
            </a:br>
            <a:r>
              <a:rPr lang="en-US" sz="2800" b="1" dirty="0">
                <a:solidFill>
                  <a:srgbClr val="219F0F"/>
                </a:solidFill>
                <a:latin typeface="+mj-lt"/>
              </a:rPr>
              <a:t> </a:t>
            </a:r>
            <a:r>
              <a:rPr lang="en-US" sz="2000" b="1" dirty="0">
                <a:solidFill>
                  <a:srgbClr val="0769B0"/>
                </a:solidFill>
                <a:latin typeface="+mj-lt"/>
              </a:rPr>
              <a:t>CEO AEROVIA Consultants Ltd, Toronto,  Canada</a:t>
            </a:r>
            <a:r>
              <a:rPr lang="en-US" sz="2800" b="1" dirty="0">
                <a:solidFill>
                  <a:srgbClr val="0769B0"/>
                </a:solidFill>
                <a:latin typeface="+mj-lt"/>
              </a:rPr>
              <a:t/>
            </a:r>
            <a:br>
              <a:rPr lang="en-US" sz="2800" b="1" dirty="0">
                <a:solidFill>
                  <a:srgbClr val="0769B0"/>
                </a:solidFill>
                <a:latin typeface="+mj-lt"/>
              </a:rPr>
            </a:br>
            <a:r>
              <a:rPr lang="en-US" sz="2800" b="1" dirty="0">
                <a:solidFill>
                  <a:srgbClr val="0769B0"/>
                </a:solidFill>
                <a:latin typeface="+mj-lt"/>
              </a:rPr>
              <a:t> </a:t>
            </a:r>
            <a:r>
              <a:rPr lang="en-US" sz="2400" b="1" dirty="0">
                <a:solidFill>
                  <a:srgbClr val="0769B0"/>
                </a:solidFill>
                <a:latin typeface="+mj-lt"/>
              </a:rPr>
              <a:t>Email </a:t>
            </a:r>
            <a:r>
              <a:rPr lang="en-US" sz="2400" b="1" dirty="0" smtClean="0">
                <a:solidFill>
                  <a:srgbClr val="0769B0"/>
                </a:solidFill>
                <a:latin typeface="+mj-lt"/>
              </a:rPr>
              <a:t>moevyas@gmail.com</a:t>
            </a:r>
            <a:endParaRPr lang="en-US" sz="2400" b="1" dirty="0">
              <a:solidFill>
                <a:srgbClr val="0769B0"/>
              </a:solidFill>
              <a:latin typeface="+mj-lt"/>
            </a:endParaRPr>
          </a:p>
          <a:p>
            <a:pPr lvl="0" algn="ctr" hangingPunct="0">
              <a:defRPr sz="1800" b="0" i="0" u="none" strike="noStrike" kern="0" cap="none" spc="0" baseline="0">
                <a:solidFill>
                  <a:srgbClr val="000000"/>
                </a:solidFill>
                <a:uFillTx/>
              </a:defRPr>
            </a:pPr>
            <a:r>
              <a:rPr lang="en-US" sz="2400" b="1" dirty="0">
                <a:solidFill>
                  <a:srgbClr val="0769B0"/>
                </a:solidFill>
                <a:latin typeface="+mj-lt"/>
              </a:rPr>
              <a:t>Cell: +1 647 546 1944</a:t>
            </a:r>
            <a:endParaRPr lang="en-US" sz="2400" dirty="0">
              <a:solidFill>
                <a:srgbClr val="0769B0"/>
              </a:solidFill>
            </a:endParaRPr>
          </a:p>
        </p:txBody>
      </p:sp>
      <p:sp>
        <p:nvSpPr>
          <p:cNvPr id="12" name="TextBox 11"/>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pic>
        <p:nvPicPr>
          <p:cNvPr id="1026"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584775"/>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3200" b="1" dirty="0">
                <a:solidFill>
                  <a:srgbClr val="219F0F"/>
                </a:solidFill>
                <a:latin typeface="+mj-lt"/>
                <a:ea typeface="ヒラギノ角ゴ Pro W3" pitchFamily="16"/>
              </a:rPr>
              <a:t>Agenda of this Presentation</a:t>
            </a:r>
            <a:endParaRPr lang="en-US" sz="3200" dirty="0">
              <a:solidFill>
                <a:srgbClr val="219F0F"/>
              </a:solidFill>
            </a:endParaRPr>
          </a:p>
        </p:txBody>
      </p:sp>
      <p:sp>
        <p:nvSpPr>
          <p:cNvPr id="8" name="TextBox 7"/>
          <p:cNvSpPr txBox="1"/>
          <p:nvPr/>
        </p:nvSpPr>
        <p:spPr>
          <a:xfrm>
            <a:off x="0" y="2057401"/>
            <a:ext cx="9144000" cy="4185761"/>
          </a:xfrm>
          <a:prstGeom prst="rect">
            <a:avLst/>
          </a:prstGeom>
          <a:noFill/>
        </p:spPr>
        <p:txBody>
          <a:bodyPr wrap="square" rtlCol="0">
            <a:spAutoFit/>
          </a:bodyPr>
          <a:lstStyle/>
          <a:p>
            <a:pPr lvl="0">
              <a:buFont typeface="Wingdings" pitchFamily="2" charset="2"/>
              <a:buChar char="v"/>
            </a:pPr>
            <a:r>
              <a:rPr lang="en-US" sz="1400" b="1" dirty="0" smtClean="0">
                <a:solidFill>
                  <a:srgbClr val="0769B0"/>
                </a:solidFill>
              </a:rPr>
              <a:t> Introduction of  AEROVIA Consultants Ltd Canada, accomplishments and capabilities and client contacts</a:t>
            </a:r>
          </a:p>
          <a:p>
            <a:pPr lvl="0">
              <a:buFont typeface="Wingdings" pitchFamily="2" charset="2"/>
              <a:buChar char="v"/>
            </a:pPr>
            <a:endParaRPr lang="en-US" sz="1400" b="1" dirty="0">
              <a:solidFill>
                <a:srgbClr val="0769B0"/>
              </a:solidFill>
            </a:endParaRPr>
          </a:p>
          <a:p>
            <a:pPr lvl="0">
              <a:buFont typeface="Wingdings" pitchFamily="2" charset="2"/>
              <a:buChar char="v"/>
            </a:pPr>
            <a:r>
              <a:rPr lang="en-US" sz="1400" b="1" dirty="0" smtClean="0">
                <a:solidFill>
                  <a:srgbClr val="0769B0"/>
                </a:solidFill>
              </a:rPr>
              <a:t> What will AEROVIA do for a Client</a:t>
            </a:r>
          </a:p>
          <a:p>
            <a:pPr lvl="1">
              <a:buFont typeface="Wingdings" pitchFamily="2" charset="2"/>
              <a:buChar char="v"/>
            </a:pPr>
            <a:endParaRPr lang="en-US" sz="1400" b="1" dirty="0">
              <a:solidFill>
                <a:srgbClr val="0769B0"/>
              </a:solidFill>
            </a:endParaRPr>
          </a:p>
          <a:p>
            <a:pPr lvl="1">
              <a:buFont typeface="Wingdings" pitchFamily="2" charset="2"/>
              <a:buChar char="v"/>
            </a:pPr>
            <a:r>
              <a:rPr lang="en-US" sz="1400" b="1" dirty="0" smtClean="0">
                <a:solidFill>
                  <a:srgbClr val="0769B0"/>
                </a:solidFill>
              </a:rPr>
              <a:t>Develop ICAO compliant  Aviation Policy &amp; National Plans including Air Navigation Systems, regulatory framework for aviation management</a:t>
            </a:r>
          </a:p>
          <a:p>
            <a:pPr lvl="1">
              <a:buFont typeface="Wingdings" pitchFamily="2" charset="2"/>
              <a:buChar char="v"/>
            </a:pPr>
            <a:endParaRPr lang="en-US" sz="1400" b="1" dirty="0">
              <a:solidFill>
                <a:srgbClr val="0769B0"/>
              </a:solidFill>
            </a:endParaRPr>
          </a:p>
          <a:p>
            <a:pPr lvl="1">
              <a:buFont typeface="Wingdings" pitchFamily="2" charset="2"/>
              <a:buChar char="v"/>
            </a:pPr>
            <a:r>
              <a:rPr lang="en-US" sz="1400" b="1" dirty="0" smtClean="0">
                <a:solidFill>
                  <a:srgbClr val="0769B0"/>
                </a:solidFill>
              </a:rPr>
              <a:t>Detailed planning of the definition, costing and  implementation of Communications, Navigation, Surveillance &amp; Air Traffic Management (CNS/ATM) systems and aviation training centers</a:t>
            </a:r>
          </a:p>
          <a:p>
            <a:pPr lvl="1">
              <a:buFont typeface="Wingdings" pitchFamily="2" charset="2"/>
              <a:buChar char="v"/>
            </a:pPr>
            <a:endParaRPr lang="en-US" sz="1400" b="1" dirty="0">
              <a:solidFill>
                <a:srgbClr val="0769B0"/>
              </a:solidFill>
            </a:endParaRPr>
          </a:p>
          <a:p>
            <a:pPr lvl="1">
              <a:buFont typeface="Wingdings" pitchFamily="2" charset="2"/>
              <a:buChar char="v"/>
            </a:pPr>
            <a:r>
              <a:rPr lang="en-US" sz="1400" b="1" dirty="0" smtClean="0">
                <a:solidFill>
                  <a:srgbClr val="0769B0"/>
                </a:solidFill>
              </a:rPr>
              <a:t> Provide oversight and technical guidance in the implementation of approved projects (air navigation systems and aviation training centers)</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 Linkages with aviation industry in North America and Europe for CNS/ATM systems, aviation training and airport development</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endParaRPr lang="en-US" sz="1400" b="1" dirty="0" smtClean="0">
              <a:solidFill>
                <a:srgbClr val="0769B0"/>
              </a:solidFill>
            </a:endParaRPr>
          </a:p>
        </p:txBody>
      </p:sp>
      <p:pic>
        <p:nvPicPr>
          <p:cNvPr id="9"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0"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584775"/>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3200" b="1" dirty="0">
                <a:solidFill>
                  <a:srgbClr val="219F0F"/>
                </a:solidFill>
                <a:latin typeface="+mj-lt"/>
                <a:ea typeface="ヒラギノ角ゴ Pro W3" pitchFamily="16"/>
              </a:rPr>
              <a:t>AEROVIA – Overview – Who we are</a:t>
            </a:r>
            <a:endParaRPr lang="en-US" sz="3200" dirty="0">
              <a:solidFill>
                <a:srgbClr val="219F0F"/>
              </a:solidFill>
            </a:endParaRPr>
          </a:p>
        </p:txBody>
      </p:sp>
      <p:sp>
        <p:nvSpPr>
          <p:cNvPr id="8" name="TextBox 7"/>
          <p:cNvSpPr txBox="1"/>
          <p:nvPr/>
        </p:nvSpPr>
        <p:spPr>
          <a:xfrm>
            <a:off x="0" y="2057401"/>
            <a:ext cx="9144000" cy="4616648"/>
          </a:xfrm>
          <a:prstGeom prst="rect">
            <a:avLst/>
          </a:prstGeom>
          <a:noFill/>
        </p:spPr>
        <p:txBody>
          <a:bodyPr wrap="square" rtlCol="0">
            <a:spAutoFit/>
          </a:bodyPr>
          <a:lstStyle/>
          <a:p>
            <a:pPr lvl="0"/>
            <a:r>
              <a:rPr lang="en-US" sz="1400" b="1" dirty="0" smtClean="0">
                <a:solidFill>
                  <a:srgbClr val="0769B0"/>
                </a:solidFill>
              </a:rPr>
              <a:t>Consultancy, established in 2007 June,   in Air Navigation (CNS/ATM)  and Meteorological (MET) Systems, Air Traffic Operations and aviation training   providing advice and expertise in :</a:t>
            </a:r>
            <a:br>
              <a:rPr lang="en-US" sz="1400" b="1" dirty="0" smtClean="0">
                <a:solidFill>
                  <a:srgbClr val="0769B0"/>
                </a:solidFill>
              </a:rPr>
            </a:br>
            <a:endParaRPr lang="en-US" sz="1400" b="1" dirty="0">
              <a:solidFill>
                <a:srgbClr val="0769B0"/>
              </a:solidFill>
            </a:endParaRPr>
          </a:p>
          <a:p>
            <a:pPr lvl="0">
              <a:buFont typeface="Wingdings" pitchFamily="2" charset="2"/>
              <a:buChar char="v"/>
            </a:pPr>
            <a:r>
              <a:rPr lang="en-US" sz="1400" b="1" dirty="0" smtClean="0">
                <a:solidFill>
                  <a:srgbClr val="0769B0"/>
                </a:solidFill>
              </a:rPr>
              <a:t> Planning and defining, costing &amp; scheduling, managing  implementation, operational management of</a:t>
            </a:r>
            <a:br>
              <a:rPr lang="en-US" sz="1400" b="1" dirty="0" smtClean="0">
                <a:solidFill>
                  <a:srgbClr val="0769B0"/>
                </a:solidFill>
              </a:rPr>
            </a:br>
            <a:endParaRPr lang="en-US" sz="1400" b="1" dirty="0" smtClean="0">
              <a:solidFill>
                <a:srgbClr val="0769B0"/>
              </a:solidFill>
            </a:endParaRPr>
          </a:p>
          <a:p>
            <a:pPr lvl="1">
              <a:buFont typeface="Wingdings" pitchFamily="2" charset="2"/>
              <a:buChar char="v"/>
            </a:pPr>
            <a:r>
              <a:rPr lang="en-US" sz="1400" b="1" dirty="0" smtClean="0">
                <a:solidFill>
                  <a:srgbClr val="0769B0"/>
                </a:solidFill>
              </a:rPr>
              <a:t> (CNS/ATM/MET) systems, associated ATM procedures, staffing and training   and</a:t>
            </a:r>
            <a:br>
              <a:rPr lang="en-US" sz="1400" b="1" dirty="0" smtClean="0">
                <a:solidFill>
                  <a:srgbClr val="0769B0"/>
                </a:solidFill>
              </a:rPr>
            </a:br>
            <a:endParaRPr lang="en-US" sz="1400" b="1" dirty="0">
              <a:solidFill>
                <a:srgbClr val="0769B0"/>
              </a:solidFill>
            </a:endParaRPr>
          </a:p>
          <a:p>
            <a:pPr lvl="1">
              <a:buFont typeface="Wingdings" pitchFamily="2" charset="2"/>
              <a:buChar char="v"/>
            </a:pPr>
            <a:r>
              <a:rPr lang="en-US" sz="1400" b="1" dirty="0" smtClean="0">
                <a:solidFill>
                  <a:srgbClr val="0769B0"/>
                </a:solidFill>
              </a:rPr>
              <a:t> Aviation training centers compliant with ICAO-IATA requirements</a:t>
            </a:r>
          </a:p>
          <a:p>
            <a:pPr lvl="1">
              <a:buFont typeface="Wingdings" pitchFamily="2" charset="2"/>
              <a:buChar char="v"/>
            </a:pPr>
            <a:endParaRPr lang="en-US" sz="1400" b="1" dirty="0">
              <a:solidFill>
                <a:srgbClr val="0769B0"/>
              </a:solidFill>
            </a:endParaRPr>
          </a:p>
          <a:p>
            <a:pPr>
              <a:buFont typeface="Wingdings" pitchFamily="2" charset="2"/>
              <a:buChar char="v"/>
            </a:pPr>
            <a:r>
              <a:rPr lang="en-US" sz="1400" b="1" dirty="0" smtClean="0">
                <a:solidFill>
                  <a:srgbClr val="0769B0"/>
                </a:solidFill>
              </a:rPr>
              <a:t> The establishment of an ICAO compliant aviation regulatory framework for an aviation authority</a:t>
            </a:r>
            <a:br>
              <a:rPr lang="en-US" sz="1400" b="1" dirty="0" smtClean="0">
                <a:solidFill>
                  <a:srgbClr val="0769B0"/>
                </a:solidFill>
              </a:rPr>
            </a:br>
            <a:endParaRPr lang="en-US" sz="1400" b="1" dirty="0" smtClean="0">
              <a:solidFill>
                <a:srgbClr val="0769B0"/>
              </a:solidFill>
            </a:endParaRPr>
          </a:p>
          <a:p>
            <a:pPr>
              <a:buFont typeface="Wingdings" pitchFamily="2" charset="2"/>
              <a:buChar char="v"/>
            </a:pPr>
            <a:r>
              <a:rPr lang="en-US" sz="1400" b="1" dirty="0" smtClean="0">
                <a:solidFill>
                  <a:srgbClr val="0769B0"/>
                </a:solidFill>
              </a:rPr>
              <a:t> Connecting aviation industry in Canada, the US and Europe </a:t>
            </a:r>
            <a:br>
              <a:rPr lang="en-US" sz="1400" b="1" dirty="0" smtClean="0">
                <a:solidFill>
                  <a:srgbClr val="0769B0"/>
                </a:solidFill>
              </a:rPr>
            </a:br>
            <a:endParaRPr lang="en-US" sz="1400" b="1" dirty="0" smtClean="0">
              <a:solidFill>
                <a:srgbClr val="0769B0"/>
              </a:solidFill>
            </a:endParaRPr>
          </a:p>
          <a:p>
            <a:pPr>
              <a:buFont typeface="Wingdings" pitchFamily="2" charset="2"/>
              <a:buChar char="v"/>
            </a:pPr>
            <a:r>
              <a:rPr lang="en-US" sz="1400" b="1" dirty="0" smtClean="0">
                <a:solidFill>
                  <a:srgbClr val="0769B0"/>
                </a:solidFill>
              </a:rPr>
              <a:t> Writing and reviewing aviation proposals in response to tenders</a:t>
            </a:r>
          </a:p>
          <a:p>
            <a:pPr>
              <a:buFont typeface="Wingdings" pitchFamily="2" charset="2"/>
              <a:buChar char="v"/>
            </a:pPr>
            <a:endParaRPr lang="en-US" sz="1400" b="1" dirty="0">
              <a:solidFill>
                <a:srgbClr val="0769B0"/>
              </a:solidFill>
            </a:endParaRPr>
          </a:p>
          <a:p>
            <a:pPr>
              <a:buFont typeface="Wingdings" pitchFamily="2" charset="2"/>
              <a:buChar char="v"/>
            </a:pPr>
            <a:r>
              <a:rPr lang="en-US" sz="1400" b="1" dirty="0" smtClean="0">
                <a:solidFill>
                  <a:srgbClr val="0769B0"/>
                </a:solidFill>
              </a:rPr>
              <a:t> Acquiring project financing from Government export-finance  programs from Canada </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endParaRPr lang="en-US" sz="1400" b="1" dirty="0" smtClean="0">
              <a:solidFill>
                <a:srgbClr val="0769B0"/>
              </a:solidFill>
            </a:endParaRPr>
          </a:p>
        </p:txBody>
      </p:sp>
      <p:pic>
        <p:nvPicPr>
          <p:cNvPr id="9"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0"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584775"/>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3200" b="1" dirty="0">
                <a:solidFill>
                  <a:srgbClr val="219F0F"/>
                </a:solidFill>
                <a:latin typeface="+mj-lt"/>
                <a:ea typeface="ヒラギノ角ゴ Pro W3" pitchFamily="16"/>
              </a:rPr>
              <a:t>AEROVIA – An Overview contd..</a:t>
            </a:r>
            <a:endParaRPr lang="en-US" sz="3200" dirty="0">
              <a:solidFill>
                <a:srgbClr val="219F0F"/>
              </a:solidFill>
            </a:endParaRPr>
          </a:p>
        </p:txBody>
      </p:sp>
      <p:sp>
        <p:nvSpPr>
          <p:cNvPr id="8" name="TextBox 7"/>
          <p:cNvSpPr txBox="1"/>
          <p:nvPr/>
        </p:nvSpPr>
        <p:spPr>
          <a:xfrm>
            <a:off x="0" y="2057401"/>
            <a:ext cx="9144000" cy="3908762"/>
          </a:xfrm>
          <a:prstGeom prst="rect">
            <a:avLst/>
          </a:prstGeom>
          <a:noFill/>
        </p:spPr>
        <p:txBody>
          <a:bodyPr wrap="square" rtlCol="0">
            <a:spAutoFit/>
          </a:bodyPr>
          <a:lstStyle/>
          <a:p>
            <a:pPr lvl="0"/>
            <a:r>
              <a:rPr lang="en-US" sz="1600" b="1" dirty="0" smtClean="0">
                <a:solidFill>
                  <a:srgbClr val="0769B0"/>
                </a:solidFill>
              </a:rPr>
              <a:t>Principal consultants with decades of unique experience at senior levels and in-depth expertise in leading air navigation services provider (ANSP), the government and air navigation systems industry</a:t>
            </a:r>
            <a:br>
              <a:rPr lang="en-US" sz="1600" b="1" dirty="0" smtClean="0">
                <a:solidFill>
                  <a:srgbClr val="0769B0"/>
                </a:solidFill>
              </a:rPr>
            </a:br>
            <a:r>
              <a:rPr lang="en-US" sz="1600" b="1" dirty="0" smtClean="0">
                <a:solidFill>
                  <a:srgbClr val="0769B0"/>
                </a:solidFill>
              </a:rPr>
              <a:t/>
            </a:r>
            <a:br>
              <a:rPr lang="en-US" sz="1600" b="1" dirty="0" smtClean="0">
                <a:solidFill>
                  <a:srgbClr val="0769B0"/>
                </a:solidFill>
              </a:rPr>
            </a:br>
            <a:r>
              <a:rPr lang="en-US" sz="1600" b="1" dirty="0" smtClean="0">
                <a:solidFill>
                  <a:srgbClr val="0B6D52"/>
                </a:solidFill>
              </a:rPr>
              <a:t>Principal Consultant: Moe Vyas</a:t>
            </a:r>
            <a:r>
              <a:rPr lang="en-US" sz="1600" b="1" dirty="0" smtClean="0">
                <a:solidFill>
                  <a:srgbClr val="0769B0"/>
                </a:solidFill>
              </a:rPr>
              <a:t/>
            </a:r>
            <a:br>
              <a:rPr lang="en-US" sz="1600" b="1" dirty="0" smtClean="0">
                <a:solidFill>
                  <a:srgbClr val="0769B0"/>
                </a:solidFill>
              </a:rPr>
            </a:br>
            <a:endParaRPr lang="en-US" sz="1600" b="1" dirty="0" smtClean="0">
              <a:solidFill>
                <a:srgbClr val="0769B0"/>
              </a:solidFill>
            </a:endParaRPr>
          </a:p>
          <a:p>
            <a:r>
              <a:rPr lang="en-US" sz="1600" b="1" dirty="0" smtClean="0">
                <a:solidFill>
                  <a:srgbClr val="0769B0"/>
                </a:solidFill>
              </a:rPr>
              <a:t>Additional specific domain experts available as required</a:t>
            </a:r>
            <a:br>
              <a:rPr lang="en-US" sz="1600" b="1" dirty="0" smtClean="0">
                <a:solidFill>
                  <a:srgbClr val="0769B0"/>
                </a:solidFill>
              </a:rPr>
            </a:br>
            <a:endParaRPr lang="en-US" sz="1600" b="1" dirty="0">
              <a:solidFill>
                <a:srgbClr val="0769B0"/>
              </a:solidFill>
            </a:endParaRPr>
          </a:p>
          <a:p>
            <a:r>
              <a:rPr lang="en-US" sz="1600" b="1" dirty="0" smtClean="0">
                <a:solidFill>
                  <a:srgbClr val="0769B0"/>
                </a:solidFill>
              </a:rPr>
              <a:t>(Certified  past member of TRACE International) </a:t>
            </a:r>
          </a:p>
          <a:p>
            <a:endParaRPr lang="en-US" sz="1600" b="1" dirty="0" smtClean="0">
              <a:solidFill>
                <a:srgbClr val="0769B0"/>
              </a:solidFill>
            </a:endParaRPr>
          </a:p>
          <a:p>
            <a:r>
              <a:rPr lang="en-US" sz="1600" b="1" dirty="0" smtClean="0">
                <a:solidFill>
                  <a:srgbClr val="0769B0"/>
                </a:solidFill>
              </a:rPr>
              <a:t>(2013-14, NOW expired)</a:t>
            </a:r>
          </a:p>
          <a:p>
            <a:endParaRPr lang="en-US" sz="1400" b="1" dirty="0" smtClean="0">
              <a:solidFill>
                <a:srgbClr val="0769B0"/>
              </a:solidFill>
            </a:endParaRPr>
          </a:p>
          <a:p>
            <a:r>
              <a:rPr lang="en-US" b="1" dirty="0" smtClean="0">
                <a:solidFill>
                  <a:srgbClr val="219F0F"/>
                </a:solidFill>
              </a:rPr>
              <a:t>www.traceinternational.org </a:t>
            </a:r>
            <a:r>
              <a:rPr lang="en-US" sz="1400" b="1" dirty="0" smtClean="0">
                <a:solidFill>
                  <a:srgbClr val="0769B0"/>
                </a:solidFill>
              </a:rPr>
              <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r>
              <a:rPr lang="en-US" sz="1400" b="1" dirty="0" smtClean="0">
                <a:solidFill>
                  <a:srgbClr val="0769B0"/>
                </a:solidFill>
              </a:rPr>
              <a:t/>
            </a:r>
            <a:br>
              <a:rPr lang="en-US" sz="1400" b="1" dirty="0" smtClean="0">
                <a:solidFill>
                  <a:srgbClr val="0769B0"/>
                </a:solidFill>
              </a:rPr>
            </a:br>
            <a:endParaRPr lang="en-US" sz="1400" b="1" dirty="0" smtClean="0">
              <a:solidFill>
                <a:srgbClr val="0769B0"/>
              </a:solidFill>
            </a:endParaRPr>
          </a:p>
        </p:txBody>
      </p:sp>
      <p:sp>
        <p:nvSpPr>
          <p:cNvPr id="9" name="TextBox 8"/>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pic>
        <p:nvPicPr>
          <p:cNvPr id="10"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1"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584775"/>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3200" b="1" dirty="0">
                <a:solidFill>
                  <a:srgbClr val="219F0F"/>
                </a:solidFill>
                <a:latin typeface="+mj-lt"/>
                <a:ea typeface="ヒラギノ角ゴ Pro W3" pitchFamily="16"/>
              </a:rPr>
              <a:t>Who are We?</a:t>
            </a:r>
            <a:endParaRPr lang="en-US" sz="3200" dirty="0">
              <a:solidFill>
                <a:srgbClr val="219F0F"/>
              </a:solidFill>
            </a:endParaRPr>
          </a:p>
        </p:txBody>
      </p:sp>
      <p:sp>
        <p:nvSpPr>
          <p:cNvPr id="8" name="TextBox 7"/>
          <p:cNvSpPr txBox="1"/>
          <p:nvPr/>
        </p:nvSpPr>
        <p:spPr>
          <a:xfrm>
            <a:off x="0" y="1676400"/>
            <a:ext cx="9144000" cy="4185761"/>
          </a:xfrm>
          <a:prstGeom prst="rect">
            <a:avLst/>
          </a:prstGeom>
          <a:noFill/>
        </p:spPr>
        <p:txBody>
          <a:bodyPr wrap="square" rtlCol="0">
            <a:spAutoFit/>
          </a:bodyPr>
          <a:lstStyle/>
          <a:p>
            <a:pPr lvl="0"/>
            <a:r>
              <a:rPr lang="en-US" sz="1400" b="1" dirty="0" smtClean="0">
                <a:solidFill>
                  <a:srgbClr val="0769B0"/>
                </a:solidFill>
              </a:rPr>
              <a:t>Consultants with:</a:t>
            </a:r>
          </a:p>
          <a:p>
            <a:pPr lvl="1"/>
            <a:endParaRPr lang="en-US" sz="1400" b="1" dirty="0">
              <a:solidFill>
                <a:srgbClr val="0769B0"/>
              </a:solidFill>
            </a:endParaRPr>
          </a:p>
          <a:p>
            <a:pPr>
              <a:buFont typeface="Wingdings" pitchFamily="2" charset="2"/>
              <a:buChar char="v"/>
            </a:pPr>
            <a:r>
              <a:rPr lang="en-US" sz="1400" b="1" dirty="0" smtClean="0">
                <a:solidFill>
                  <a:srgbClr val="0769B0"/>
                </a:solidFill>
              </a:rPr>
              <a:t> In-depth experience in the Aviation sector  and International business development  at senior management levels in the government of Canada and private industry in Canada, the US, the Caribbean, Eastern Europe, China, India.</a:t>
            </a:r>
          </a:p>
          <a:p>
            <a:pPr>
              <a:buFont typeface="Wingdings" pitchFamily="2" charset="2"/>
              <a:buChar char="v"/>
            </a:pPr>
            <a:endParaRPr lang="en-US" sz="1400" b="1" dirty="0">
              <a:solidFill>
                <a:srgbClr val="0769B0"/>
              </a:solidFill>
            </a:endParaRPr>
          </a:p>
          <a:p>
            <a:pPr>
              <a:buFont typeface="Wingdings" pitchFamily="2" charset="2"/>
              <a:buChar char="v"/>
            </a:pPr>
            <a:r>
              <a:rPr lang="en-US" sz="1400" b="1" dirty="0" smtClean="0">
                <a:solidFill>
                  <a:srgbClr val="0769B0"/>
                </a:solidFill>
              </a:rPr>
              <a:t> Specific first-hand experience and demonstrated capabilities in:</a:t>
            </a:r>
            <a:br>
              <a:rPr lang="en-US" sz="1400" b="1" dirty="0" smtClean="0">
                <a:solidFill>
                  <a:srgbClr val="0769B0"/>
                </a:solidFill>
              </a:rPr>
            </a:br>
            <a:endParaRPr lang="en-US" sz="1400" b="1" dirty="0" smtClean="0">
              <a:solidFill>
                <a:srgbClr val="0769B0"/>
              </a:solidFill>
            </a:endParaRPr>
          </a:p>
          <a:p>
            <a:pPr lvl="1">
              <a:buFont typeface="Wingdings" pitchFamily="2" charset="2"/>
              <a:buChar char="v"/>
            </a:pPr>
            <a:r>
              <a:rPr lang="en-US" sz="1400" b="1" dirty="0" smtClean="0">
                <a:solidFill>
                  <a:srgbClr val="0769B0"/>
                </a:solidFill>
              </a:rPr>
              <a:t> Establishment of comprehensive aviation training centers</a:t>
            </a:r>
            <a:br>
              <a:rPr lang="en-US" sz="1400" b="1" dirty="0" smtClean="0">
                <a:solidFill>
                  <a:srgbClr val="0769B0"/>
                </a:solidFill>
              </a:rPr>
            </a:br>
            <a:endParaRPr lang="en-US" sz="1400" b="1" dirty="0" smtClean="0">
              <a:solidFill>
                <a:srgbClr val="0769B0"/>
              </a:solidFill>
            </a:endParaRPr>
          </a:p>
          <a:p>
            <a:pPr lvl="1">
              <a:buFont typeface="Wingdings" pitchFamily="2" charset="2"/>
              <a:buChar char="v"/>
            </a:pPr>
            <a:r>
              <a:rPr lang="en-US" sz="1400" b="1" dirty="0" smtClean="0">
                <a:solidFill>
                  <a:srgbClr val="0769B0"/>
                </a:solidFill>
              </a:rPr>
              <a:t> air navigation and aviation safety </a:t>
            </a:r>
            <a:r>
              <a:rPr lang="en-US" sz="1400" b="1" dirty="0" smtClean="0">
                <a:solidFill>
                  <a:srgbClr val="0B6D52"/>
                </a:solidFill>
              </a:rPr>
              <a:t>(CNS/ATM/MET) </a:t>
            </a:r>
            <a:r>
              <a:rPr lang="en-US" sz="1400" b="1" dirty="0" smtClean="0">
                <a:solidFill>
                  <a:srgbClr val="0769B0"/>
                </a:solidFill>
              </a:rPr>
              <a:t>systems planning,  project management, systems engineering, implementation and commissioning </a:t>
            </a:r>
            <a:br>
              <a:rPr lang="en-US" sz="1400" b="1" dirty="0" smtClean="0">
                <a:solidFill>
                  <a:srgbClr val="0769B0"/>
                </a:solidFill>
              </a:rPr>
            </a:br>
            <a:endParaRPr lang="en-US" sz="1400" b="1" dirty="0" smtClean="0">
              <a:solidFill>
                <a:srgbClr val="0769B0"/>
              </a:solidFill>
            </a:endParaRPr>
          </a:p>
          <a:p>
            <a:pPr lvl="1">
              <a:buFont typeface="Wingdings" pitchFamily="2" charset="2"/>
              <a:buChar char="v"/>
            </a:pPr>
            <a:r>
              <a:rPr lang="en-US" sz="1400" b="1" dirty="0" smtClean="0">
                <a:solidFill>
                  <a:srgbClr val="0769B0"/>
                </a:solidFill>
              </a:rPr>
              <a:t> Satellite and ground-based </a:t>
            </a:r>
            <a:r>
              <a:rPr lang="en-US" sz="1400" b="1" dirty="0" smtClean="0">
                <a:solidFill>
                  <a:srgbClr val="0B6D52"/>
                </a:solidFill>
              </a:rPr>
              <a:t>CNS/ATM </a:t>
            </a:r>
            <a:r>
              <a:rPr lang="en-US" sz="1400" b="1" dirty="0" smtClean="0">
                <a:solidFill>
                  <a:srgbClr val="0769B0"/>
                </a:solidFill>
              </a:rPr>
              <a:t> systems, runway utilization, operations management, </a:t>
            </a:r>
            <a:br>
              <a:rPr lang="en-US" sz="1400" b="1" dirty="0" smtClean="0">
                <a:solidFill>
                  <a:srgbClr val="0769B0"/>
                </a:solidFill>
              </a:rPr>
            </a:br>
            <a:endParaRPr lang="en-US" sz="1400" b="1" dirty="0" smtClean="0">
              <a:solidFill>
                <a:srgbClr val="0769B0"/>
              </a:solidFill>
            </a:endParaRPr>
          </a:p>
          <a:p>
            <a:pPr lvl="1">
              <a:buFont typeface="Wingdings" pitchFamily="2" charset="2"/>
              <a:buChar char="v"/>
            </a:pPr>
            <a:r>
              <a:rPr lang="en-US" sz="1400" b="1" dirty="0" smtClean="0">
                <a:solidFill>
                  <a:srgbClr val="0769B0"/>
                </a:solidFill>
              </a:rPr>
              <a:t> The delivery of air traffic services and associated human resources development, technical training &amp; management, </a:t>
            </a:r>
            <a:br>
              <a:rPr lang="en-US" sz="1400" b="1" dirty="0" smtClean="0">
                <a:solidFill>
                  <a:srgbClr val="0769B0"/>
                </a:solidFill>
              </a:rPr>
            </a:br>
            <a:endParaRPr lang="en-US" sz="1400" b="1" dirty="0" smtClean="0">
              <a:solidFill>
                <a:srgbClr val="0769B0"/>
              </a:solidFill>
            </a:endParaRPr>
          </a:p>
          <a:p>
            <a:pPr lvl="1">
              <a:buFont typeface="Wingdings" pitchFamily="2" charset="2"/>
              <a:buChar char="v"/>
            </a:pPr>
            <a:r>
              <a:rPr lang="en-US" sz="1400" b="1" dirty="0">
                <a:solidFill>
                  <a:srgbClr val="0769B0"/>
                </a:solidFill>
              </a:rPr>
              <a:t> </a:t>
            </a:r>
            <a:r>
              <a:rPr lang="en-US" sz="1400" b="1" dirty="0" smtClean="0">
                <a:solidFill>
                  <a:srgbClr val="0769B0"/>
                </a:solidFill>
              </a:rPr>
              <a:t>airport design, development,  and project management including parallel runway operations and associated  technologies </a:t>
            </a:r>
          </a:p>
        </p:txBody>
      </p:sp>
      <p:sp>
        <p:nvSpPr>
          <p:cNvPr id="9" name="TextBox 8"/>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pic>
        <p:nvPicPr>
          <p:cNvPr id="10"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1"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584775"/>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3200" b="1" dirty="0">
                <a:solidFill>
                  <a:srgbClr val="219F0F"/>
                </a:solidFill>
                <a:latin typeface="+mj-lt"/>
                <a:ea typeface="ヒラギノ角ゴ Pro W3" pitchFamily="16"/>
              </a:rPr>
              <a:t>AEROVIA – Summary of Accomplishments</a:t>
            </a:r>
            <a:endParaRPr lang="en-US" sz="3200" dirty="0">
              <a:solidFill>
                <a:srgbClr val="219F0F"/>
              </a:solidFill>
            </a:endParaRPr>
          </a:p>
        </p:txBody>
      </p:sp>
      <p:sp>
        <p:nvSpPr>
          <p:cNvPr id="8" name="TextBox 7"/>
          <p:cNvSpPr txBox="1"/>
          <p:nvPr/>
        </p:nvSpPr>
        <p:spPr>
          <a:xfrm>
            <a:off x="0" y="1676400"/>
            <a:ext cx="9144000" cy="4247317"/>
          </a:xfrm>
          <a:prstGeom prst="rect">
            <a:avLst/>
          </a:prstGeom>
          <a:noFill/>
        </p:spPr>
        <p:txBody>
          <a:bodyPr wrap="square" rtlCol="0">
            <a:spAutoFit/>
          </a:bodyPr>
          <a:lstStyle/>
          <a:p>
            <a:pPr lvl="0"/>
            <a:r>
              <a:rPr lang="en-US" sz="1600" b="1" dirty="0" smtClean="0">
                <a:solidFill>
                  <a:srgbClr val="0769B0"/>
                </a:solidFill>
              </a:rPr>
              <a:t>Business development and Marketing:</a:t>
            </a:r>
          </a:p>
          <a:p>
            <a:pPr lvl="0"/>
            <a:endParaRPr lang="en-US" sz="1600" b="1" dirty="0" smtClean="0">
              <a:solidFill>
                <a:srgbClr val="0769B0"/>
              </a:solidFill>
            </a:endParaRPr>
          </a:p>
          <a:p>
            <a:pPr>
              <a:buFont typeface="Wingdings" pitchFamily="2" charset="2"/>
              <a:buChar char="v"/>
            </a:pPr>
            <a:r>
              <a:rPr lang="en-US" sz="1600" b="1" dirty="0" smtClean="0">
                <a:solidFill>
                  <a:srgbClr val="0769B0"/>
                </a:solidFill>
              </a:rPr>
              <a:t> Connected Canadian; US  &amp; European  CNS/ATM companies to clients in Asia (China, India), Africa  &amp; the Caribbean.</a:t>
            </a:r>
            <a:br>
              <a:rPr lang="en-US" sz="1600" b="1" dirty="0" smtClean="0">
                <a:solidFill>
                  <a:srgbClr val="0769B0"/>
                </a:solidFill>
              </a:rPr>
            </a:br>
            <a:r>
              <a:rPr lang="en-US" sz="1600" b="1" dirty="0" smtClean="0">
                <a:solidFill>
                  <a:srgbClr val="0769B0"/>
                </a:solidFill>
              </a:rPr>
              <a:t>CNS/ATM Systems &amp; Airspace Management Planning</a:t>
            </a:r>
          </a:p>
          <a:p>
            <a:pPr>
              <a:buFont typeface="Wingdings" pitchFamily="2" charset="2"/>
              <a:buChar char="v"/>
            </a:pPr>
            <a:endParaRPr lang="en-US" sz="1600" b="1" dirty="0">
              <a:solidFill>
                <a:srgbClr val="0769B0"/>
              </a:solidFill>
            </a:endParaRPr>
          </a:p>
          <a:p>
            <a:pPr>
              <a:buFont typeface="Wingdings" pitchFamily="2" charset="2"/>
              <a:buChar char="v"/>
            </a:pPr>
            <a:r>
              <a:rPr lang="en-US" sz="1600" b="1" dirty="0" smtClean="0">
                <a:solidFill>
                  <a:srgbClr val="0769B0"/>
                </a:solidFill>
              </a:rPr>
              <a:t> Conducted CNS/ATM planning and airspace studies for countries in Central America  (Jamaica and Mexico)</a:t>
            </a:r>
          </a:p>
          <a:p>
            <a:pPr lvl="1">
              <a:buFont typeface="Wingdings" pitchFamily="2" charset="2"/>
              <a:buChar char="v"/>
            </a:pPr>
            <a:endParaRPr lang="en-US" sz="1600" b="1" dirty="0">
              <a:solidFill>
                <a:srgbClr val="0769B0"/>
              </a:solidFill>
            </a:endParaRPr>
          </a:p>
          <a:p>
            <a:pPr lvl="1">
              <a:buFont typeface="Wingdings" pitchFamily="2" charset="2"/>
              <a:buChar char="v"/>
            </a:pPr>
            <a:r>
              <a:rPr lang="en-US" sz="1600" b="1" dirty="0" smtClean="0">
                <a:solidFill>
                  <a:srgbClr val="0769B0"/>
                </a:solidFill>
              </a:rPr>
              <a:t> Notably for the new $10B Mexico City International Airport  (see Press Release).</a:t>
            </a:r>
          </a:p>
          <a:p>
            <a:pPr lvl="1"/>
            <a:endParaRPr lang="en-US" sz="1600" b="1" dirty="0">
              <a:solidFill>
                <a:srgbClr val="0769B0"/>
              </a:solidFill>
            </a:endParaRPr>
          </a:p>
          <a:p>
            <a:pPr>
              <a:buFont typeface="Wingdings" pitchFamily="2" charset="2"/>
              <a:buChar char="v"/>
            </a:pPr>
            <a:r>
              <a:rPr lang="en-US" sz="1600" b="1" dirty="0" smtClean="0">
                <a:solidFill>
                  <a:srgbClr val="0769B0"/>
                </a:solidFill>
              </a:rPr>
              <a:t> Planned and managed in the establishment of  aviation training facilities  in India:</a:t>
            </a:r>
            <a:br>
              <a:rPr lang="en-US" sz="1600" b="1" dirty="0" smtClean="0">
                <a:solidFill>
                  <a:srgbClr val="0769B0"/>
                </a:solidFill>
              </a:rPr>
            </a:br>
            <a:endParaRPr lang="en-US" sz="1600" b="1" dirty="0" smtClean="0">
              <a:solidFill>
                <a:srgbClr val="0769B0"/>
              </a:solidFill>
            </a:endParaRPr>
          </a:p>
          <a:p>
            <a:pPr lvl="1">
              <a:buFont typeface="Wingdings" pitchFamily="2" charset="2"/>
              <a:buChar char="v"/>
            </a:pPr>
            <a:r>
              <a:rPr lang="en-US" sz="1600" b="1" dirty="0" smtClean="0">
                <a:solidFill>
                  <a:srgbClr val="0769B0"/>
                </a:solidFill>
              </a:rPr>
              <a:t> For Indus University, Ahmedabad, India – Faculty of Aviation</a:t>
            </a:r>
            <a:br>
              <a:rPr lang="en-US" sz="1600" b="1" dirty="0" smtClean="0">
                <a:solidFill>
                  <a:srgbClr val="0769B0"/>
                </a:solidFill>
              </a:rPr>
            </a:br>
            <a:endParaRPr lang="en-US" sz="1600" b="1" dirty="0" smtClean="0">
              <a:solidFill>
                <a:srgbClr val="0769B0"/>
              </a:solidFill>
            </a:endParaRPr>
          </a:p>
          <a:p>
            <a:pPr lvl="1">
              <a:buFont typeface="Wingdings" pitchFamily="2" charset="2"/>
              <a:buChar char="v"/>
            </a:pPr>
            <a:r>
              <a:rPr lang="en-US" sz="1600" b="1" dirty="0" smtClean="0">
                <a:solidFill>
                  <a:srgbClr val="0769B0"/>
                </a:solidFill>
              </a:rPr>
              <a:t> For CAE, Canada – Flight Training Institute in Gondia, India</a:t>
            </a:r>
          </a:p>
          <a:p>
            <a:pPr lvl="1"/>
            <a:endParaRPr lang="en-US" sz="1400" b="1" dirty="0" smtClean="0">
              <a:solidFill>
                <a:srgbClr val="0769B0"/>
              </a:solidFill>
            </a:endParaRPr>
          </a:p>
        </p:txBody>
      </p:sp>
      <p:pic>
        <p:nvPicPr>
          <p:cNvPr id="9"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0"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523220"/>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2800" b="1" dirty="0">
                <a:solidFill>
                  <a:srgbClr val="219F0F"/>
                </a:solidFill>
                <a:latin typeface="+mj-lt"/>
                <a:ea typeface="ヒラギノ角ゴ Pro W3" pitchFamily="16"/>
              </a:rPr>
              <a:t>AEROVIA PARTICIPATES WITH ARUP IN THE AMERICAS</a:t>
            </a:r>
            <a:endParaRPr lang="en-US" sz="2800" dirty="0">
              <a:solidFill>
                <a:srgbClr val="219F0F"/>
              </a:solidFill>
            </a:endParaRPr>
          </a:p>
        </p:txBody>
      </p:sp>
      <p:sp>
        <p:nvSpPr>
          <p:cNvPr id="8" name="TextBox 7"/>
          <p:cNvSpPr txBox="1"/>
          <p:nvPr/>
        </p:nvSpPr>
        <p:spPr>
          <a:xfrm>
            <a:off x="0" y="1676400"/>
            <a:ext cx="9144000" cy="3108543"/>
          </a:xfrm>
          <a:prstGeom prst="rect">
            <a:avLst/>
          </a:prstGeom>
          <a:noFill/>
        </p:spPr>
        <p:txBody>
          <a:bodyPr wrap="square" rtlCol="0">
            <a:spAutoFit/>
          </a:bodyPr>
          <a:lstStyle/>
          <a:p>
            <a:pPr lvl="0"/>
            <a:r>
              <a:rPr lang="en-US" b="1" dirty="0" smtClean="0">
                <a:solidFill>
                  <a:srgbClr val="0769B0"/>
                </a:solidFill>
              </a:rPr>
              <a:t>PRESS RELEASE:</a:t>
            </a:r>
            <a:r>
              <a:rPr lang="en-US" sz="1600" b="1" dirty="0" smtClean="0">
                <a:solidFill>
                  <a:srgbClr val="0769B0"/>
                </a:solidFill>
              </a:rPr>
              <a:t/>
            </a:r>
            <a:br>
              <a:rPr lang="en-US" sz="1600" b="1" dirty="0" smtClean="0">
                <a:solidFill>
                  <a:srgbClr val="0769B0"/>
                </a:solidFill>
              </a:rPr>
            </a:br>
            <a:endParaRPr lang="en-US" sz="1600" b="1" dirty="0" smtClean="0">
              <a:solidFill>
                <a:srgbClr val="0769B0"/>
              </a:solidFill>
            </a:endParaRPr>
          </a:p>
          <a:p>
            <a:r>
              <a:rPr lang="en-US" b="1" dirty="0" smtClean="0">
                <a:solidFill>
                  <a:srgbClr val="0769B0"/>
                </a:solidFill>
              </a:rPr>
              <a:t>Toronto, (21st August 2014) Over the past three years </a:t>
            </a:r>
            <a:r>
              <a:rPr lang="en-US" b="1" dirty="0" smtClean="0">
                <a:solidFill>
                  <a:srgbClr val="0B6D52"/>
                </a:solidFill>
              </a:rPr>
              <a:t>AEROVIA CONSULTANTS LTD</a:t>
            </a:r>
            <a:r>
              <a:rPr lang="en-US" b="1" dirty="0" smtClean="0">
                <a:solidFill>
                  <a:srgbClr val="0769B0"/>
                </a:solidFill>
              </a:rPr>
              <a:t>  participated, as a sub-contractor to </a:t>
            </a:r>
            <a:r>
              <a:rPr lang="en-US" b="1" dirty="0" smtClean="0">
                <a:solidFill>
                  <a:srgbClr val="0B6D52"/>
                </a:solidFill>
              </a:rPr>
              <a:t>ARUP</a:t>
            </a:r>
            <a:r>
              <a:rPr lang="en-US" b="1" dirty="0" smtClean="0">
                <a:solidFill>
                  <a:srgbClr val="0769B0"/>
                </a:solidFill>
              </a:rPr>
              <a:t> in the development of strategic master plans for several countries in North America. </a:t>
            </a:r>
            <a:r>
              <a:rPr lang="en-US" b="1" dirty="0" smtClean="0">
                <a:solidFill>
                  <a:srgbClr val="0B6D52"/>
                </a:solidFill>
              </a:rPr>
              <a:t>AEROVIA</a:t>
            </a:r>
            <a:r>
              <a:rPr lang="en-US" b="1" dirty="0" smtClean="0">
                <a:solidFill>
                  <a:srgbClr val="0769B0"/>
                </a:solidFill>
              </a:rPr>
              <a:t> provides expert services in the fields of air traffic management technologies, air traffic operations and airspace design and management. </a:t>
            </a:r>
          </a:p>
          <a:p>
            <a:pPr>
              <a:buFont typeface="Wingdings" pitchFamily="2" charset="2"/>
              <a:buChar char="v"/>
            </a:pPr>
            <a:endParaRPr lang="en-US" b="1" dirty="0">
              <a:solidFill>
                <a:srgbClr val="0769B0"/>
              </a:solidFill>
            </a:endParaRPr>
          </a:p>
          <a:p>
            <a:r>
              <a:rPr lang="en-US" b="1" dirty="0" smtClean="0">
                <a:solidFill>
                  <a:srgbClr val="0769B0"/>
                </a:solidFill>
              </a:rPr>
              <a:t>Recently </a:t>
            </a:r>
            <a:r>
              <a:rPr lang="en-US" b="1" dirty="0" smtClean="0">
                <a:solidFill>
                  <a:srgbClr val="0B6D52"/>
                </a:solidFill>
              </a:rPr>
              <a:t>AEROVIA</a:t>
            </a:r>
            <a:r>
              <a:rPr lang="en-US" b="1" dirty="0" smtClean="0">
                <a:solidFill>
                  <a:srgbClr val="0769B0"/>
                </a:solidFill>
              </a:rPr>
              <a:t> provided specialist services to </a:t>
            </a:r>
            <a:r>
              <a:rPr lang="en-US" b="1" dirty="0" smtClean="0">
                <a:solidFill>
                  <a:srgbClr val="0B6D52"/>
                </a:solidFill>
              </a:rPr>
              <a:t>ARUP</a:t>
            </a:r>
            <a:r>
              <a:rPr lang="en-US" b="1" dirty="0" smtClean="0">
                <a:solidFill>
                  <a:srgbClr val="0769B0"/>
                </a:solidFill>
              </a:rPr>
              <a:t> in the development of the </a:t>
            </a:r>
            <a:r>
              <a:rPr lang="en-US" b="1" dirty="0" smtClean="0">
                <a:solidFill>
                  <a:srgbClr val="0B6D52"/>
                </a:solidFill>
              </a:rPr>
              <a:t>Master Plan for the Mexico City Airport.</a:t>
            </a:r>
          </a:p>
          <a:p>
            <a:endParaRPr lang="en-US" b="1" dirty="0">
              <a:solidFill>
                <a:srgbClr val="0769B0"/>
              </a:solidFill>
            </a:endParaRPr>
          </a:p>
          <a:p>
            <a:r>
              <a:rPr lang="en-US" b="1" dirty="0" smtClean="0">
                <a:solidFill>
                  <a:srgbClr val="0B6D52"/>
                </a:solidFill>
              </a:rPr>
              <a:t>moevyas@gmail.com</a:t>
            </a:r>
            <a:r>
              <a:rPr lang="en-US" b="1" dirty="0" smtClean="0">
                <a:solidFill>
                  <a:srgbClr val="0769B0"/>
                </a:solidFill>
              </a:rPr>
              <a:t>  Tel +1 647 5461944</a:t>
            </a:r>
          </a:p>
        </p:txBody>
      </p:sp>
      <p:pic>
        <p:nvPicPr>
          <p:cNvPr id="9"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0"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584775"/>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3200" b="1" dirty="0">
                <a:solidFill>
                  <a:srgbClr val="219F0F"/>
                </a:solidFill>
                <a:latin typeface="+mj-lt"/>
                <a:ea typeface="ヒラギノ角ゴ Pro W3" pitchFamily="16"/>
              </a:rPr>
              <a:t>AEROVIA – What Do we Do?</a:t>
            </a:r>
            <a:endParaRPr lang="en-US" sz="3200" dirty="0">
              <a:solidFill>
                <a:srgbClr val="219F0F"/>
              </a:solidFill>
            </a:endParaRPr>
          </a:p>
        </p:txBody>
      </p:sp>
      <p:sp>
        <p:nvSpPr>
          <p:cNvPr id="8" name="TextBox 7"/>
          <p:cNvSpPr txBox="1"/>
          <p:nvPr/>
        </p:nvSpPr>
        <p:spPr>
          <a:xfrm>
            <a:off x="0" y="1524000"/>
            <a:ext cx="9144000" cy="4401205"/>
          </a:xfrm>
          <a:prstGeom prst="rect">
            <a:avLst/>
          </a:prstGeom>
          <a:noFill/>
        </p:spPr>
        <p:txBody>
          <a:bodyPr wrap="square" rtlCol="0">
            <a:spAutoFit/>
          </a:bodyPr>
          <a:lstStyle/>
          <a:p>
            <a:pPr lvl="0"/>
            <a:endParaRPr lang="en-US" sz="1400" b="1" dirty="0" smtClean="0">
              <a:solidFill>
                <a:srgbClr val="0769B0"/>
              </a:solidFill>
            </a:endParaRPr>
          </a:p>
          <a:p>
            <a:pPr>
              <a:buFont typeface="Wingdings" pitchFamily="2" charset="2"/>
              <a:buChar char="v"/>
            </a:pPr>
            <a:r>
              <a:rPr lang="en-US" sz="1400" b="1" dirty="0" smtClean="0">
                <a:solidFill>
                  <a:srgbClr val="0769B0"/>
                </a:solidFill>
              </a:rPr>
              <a:t> Strategic Air Navigation Systems &amp; Air Traffic Services planning, definition,  delivery and Operations Management; Airport Systems Plans in accordance with ICAO standards &amp; requirements;</a:t>
            </a:r>
            <a:br>
              <a:rPr lang="en-US" sz="1400" b="1" dirty="0" smtClean="0">
                <a:solidFill>
                  <a:srgbClr val="0769B0"/>
                </a:solidFill>
              </a:rPr>
            </a:br>
            <a:endParaRPr lang="en-US" sz="1400" b="1" dirty="0">
              <a:solidFill>
                <a:srgbClr val="0769B0"/>
              </a:solidFill>
            </a:endParaRPr>
          </a:p>
          <a:p>
            <a:pPr>
              <a:buFont typeface="Wingdings" pitchFamily="2" charset="2"/>
              <a:buChar char="v"/>
            </a:pPr>
            <a:r>
              <a:rPr lang="en-US" sz="1400" b="1" dirty="0" smtClean="0">
                <a:solidFill>
                  <a:srgbClr val="0769B0"/>
                </a:solidFill>
              </a:rPr>
              <a:t> Identify and develop strategies for:</a:t>
            </a:r>
            <a:br>
              <a:rPr lang="en-US" sz="1400" b="1" dirty="0" smtClean="0">
                <a:solidFill>
                  <a:srgbClr val="0769B0"/>
                </a:solidFill>
              </a:rPr>
            </a:br>
            <a:endParaRPr lang="en-US" sz="1400" b="1" dirty="0" smtClean="0">
              <a:solidFill>
                <a:srgbClr val="0769B0"/>
              </a:solidFill>
            </a:endParaRPr>
          </a:p>
          <a:p>
            <a:pPr lvl="1">
              <a:buFont typeface="Wingdings" pitchFamily="2" charset="2"/>
              <a:buChar char="v"/>
            </a:pPr>
            <a:r>
              <a:rPr lang="en-US" sz="1400" b="1" dirty="0" smtClean="0">
                <a:solidFill>
                  <a:srgbClr val="0769B0"/>
                </a:solidFill>
              </a:rPr>
              <a:t> Establishing aviation training centers</a:t>
            </a:r>
            <a:br>
              <a:rPr lang="en-US" sz="1400" b="1" dirty="0" smtClean="0">
                <a:solidFill>
                  <a:srgbClr val="0769B0"/>
                </a:solidFill>
              </a:rPr>
            </a:br>
            <a:endParaRPr lang="en-US" sz="1400" b="1" dirty="0" smtClean="0">
              <a:solidFill>
                <a:srgbClr val="0769B0"/>
              </a:solidFill>
            </a:endParaRPr>
          </a:p>
          <a:p>
            <a:pPr lvl="1">
              <a:buFont typeface="Wingdings" pitchFamily="2" charset="2"/>
              <a:buChar char="v"/>
            </a:pPr>
            <a:r>
              <a:rPr lang="en-US" sz="1400" b="1" dirty="0" smtClean="0">
                <a:solidFill>
                  <a:srgbClr val="0769B0"/>
                </a:solidFill>
              </a:rPr>
              <a:t>Modernization of  CNS/ATM/MET systems</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Air traffic management, airspace and runway utilization and airspace planning</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Modernization of airports (apron- taxiways-runways and airport information systems)</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Requirements  for airborne systems.</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Provide  technical  and operational oversight in the implementation of the approved plans</a:t>
            </a:r>
          </a:p>
          <a:p>
            <a:pPr lvl="1">
              <a:buFont typeface="Wingdings" pitchFamily="2" charset="2"/>
              <a:buChar char="v"/>
            </a:pPr>
            <a:endParaRPr lang="en-US" sz="1400" b="1" dirty="0">
              <a:solidFill>
                <a:srgbClr val="0769B0"/>
              </a:solidFill>
            </a:endParaRPr>
          </a:p>
          <a:p>
            <a:pPr>
              <a:buFont typeface="Wingdings" pitchFamily="2" charset="2"/>
              <a:buChar char="v"/>
            </a:pPr>
            <a:r>
              <a:rPr lang="en-US" sz="1400" b="1" dirty="0" smtClean="0">
                <a:solidFill>
                  <a:srgbClr val="0769B0"/>
                </a:solidFill>
              </a:rPr>
              <a:t> Connecting  air navigation service providers (ANSP) with industry leaders  related to the implementation of CNS/ATM technologies.</a:t>
            </a:r>
          </a:p>
        </p:txBody>
      </p:sp>
      <p:pic>
        <p:nvPicPr>
          <p:cNvPr id="9"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0"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Vintage-business-powerpoint-ppt-template.jpg"/>
          <p:cNvPicPr>
            <a:picLocks noChangeAspect="1"/>
          </p:cNvPicPr>
          <p:nvPr/>
        </p:nvPicPr>
        <p:blipFill>
          <a:blip r:embed="rId2">
            <a:lum/>
          </a:blip>
          <a:stretch>
            <a:fillRect/>
          </a:stretch>
        </p:blipFill>
        <p:spPr>
          <a:xfrm>
            <a:off x="0" y="0"/>
            <a:ext cx="9144000" cy="6858000"/>
          </a:xfrm>
          <a:prstGeom prst="rect">
            <a:avLst/>
          </a:prstGeom>
          <a:noFill/>
        </p:spPr>
      </p:pic>
      <p:pic>
        <p:nvPicPr>
          <p:cNvPr id="6" name="Picture 5" descr="aerovia-logo.jpg"/>
          <p:cNvPicPr>
            <a:picLocks noChangeAspect="1"/>
          </p:cNvPicPr>
          <p:nvPr/>
        </p:nvPicPr>
        <p:blipFill>
          <a:blip r:embed="rId3"/>
          <a:stretch>
            <a:fillRect/>
          </a:stretch>
        </p:blipFill>
        <p:spPr>
          <a:xfrm>
            <a:off x="0" y="0"/>
            <a:ext cx="2438400" cy="893575"/>
          </a:xfrm>
          <a:prstGeom prst="rect">
            <a:avLst/>
          </a:prstGeom>
        </p:spPr>
      </p:pic>
      <p:sp>
        <p:nvSpPr>
          <p:cNvPr id="7" name="TextBox 6"/>
          <p:cNvSpPr txBox="1"/>
          <p:nvPr/>
        </p:nvSpPr>
        <p:spPr>
          <a:xfrm>
            <a:off x="228600" y="1066800"/>
            <a:ext cx="8610600" cy="954107"/>
          </a:xfrm>
          <a:prstGeom prst="rect">
            <a:avLst/>
          </a:prstGeom>
          <a:noFill/>
        </p:spPr>
        <p:txBody>
          <a:bodyPr wrap="square" rtlCol="0">
            <a:spAutoFit/>
          </a:bodyPr>
          <a:lstStyle/>
          <a:p>
            <a:pPr lvl="0" algn="ctr" hangingPunct="0">
              <a:defRPr sz="1800" b="0" i="0" u="none" strike="noStrike" kern="0" cap="none" spc="0" baseline="0">
                <a:solidFill>
                  <a:srgbClr val="000000"/>
                </a:solidFill>
                <a:uFillTx/>
              </a:defRPr>
            </a:pPr>
            <a:r>
              <a:rPr lang="en-US" sz="2800" b="1" dirty="0">
                <a:solidFill>
                  <a:srgbClr val="219F0F"/>
                </a:solidFill>
                <a:latin typeface="+mj-lt"/>
                <a:ea typeface="ヒラギノ角ゴ Pro W3" pitchFamily="16"/>
              </a:rPr>
              <a:t>What Will Aerovia do for a Client – </a:t>
            </a:r>
            <a:br>
              <a:rPr lang="en-US" sz="2800" b="1" dirty="0">
                <a:solidFill>
                  <a:srgbClr val="219F0F"/>
                </a:solidFill>
                <a:latin typeface="+mj-lt"/>
                <a:ea typeface="ヒラギノ角ゴ Pro W3" pitchFamily="16"/>
              </a:rPr>
            </a:br>
            <a:r>
              <a:rPr lang="en-US" sz="2800" b="1" dirty="0">
                <a:solidFill>
                  <a:srgbClr val="219F0F"/>
                </a:solidFill>
                <a:latin typeface="+mj-lt"/>
                <a:ea typeface="ヒラギノ角ゴ Pro W3" pitchFamily="16"/>
              </a:rPr>
              <a:t>an aviation authority or company</a:t>
            </a:r>
            <a:endParaRPr lang="en-US" sz="2800" dirty="0">
              <a:solidFill>
                <a:srgbClr val="219F0F"/>
              </a:solidFill>
            </a:endParaRPr>
          </a:p>
        </p:txBody>
      </p:sp>
      <p:sp>
        <p:nvSpPr>
          <p:cNvPr id="8" name="TextBox 7"/>
          <p:cNvSpPr txBox="1"/>
          <p:nvPr/>
        </p:nvSpPr>
        <p:spPr>
          <a:xfrm>
            <a:off x="0" y="1828800"/>
            <a:ext cx="9144000" cy="3539430"/>
          </a:xfrm>
          <a:prstGeom prst="rect">
            <a:avLst/>
          </a:prstGeom>
          <a:noFill/>
        </p:spPr>
        <p:txBody>
          <a:bodyPr wrap="square" rtlCol="0">
            <a:spAutoFit/>
          </a:bodyPr>
          <a:lstStyle/>
          <a:p>
            <a:pPr lvl="0"/>
            <a:endParaRPr lang="en-US" sz="1400" b="1" dirty="0" smtClean="0">
              <a:solidFill>
                <a:srgbClr val="0769B0"/>
              </a:solidFill>
            </a:endParaRPr>
          </a:p>
          <a:p>
            <a:pPr>
              <a:buFont typeface="Wingdings" pitchFamily="2" charset="2"/>
              <a:buChar char="v"/>
            </a:pPr>
            <a:r>
              <a:rPr lang="en-US" sz="1400" b="1" dirty="0" smtClean="0">
                <a:solidFill>
                  <a:srgbClr val="0769B0"/>
                </a:solidFill>
              </a:rPr>
              <a:t> Aviation Training Center Plan to provide ICAO-IATA compatible training on all aspects of aviation including:</a:t>
            </a:r>
            <a:br>
              <a:rPr lang="en-US" sz="1400" b="1" dirty="0" smtClean="0">
                <a:solidFill>
                  <a:srgbClr val="0769B0"/>
                </a:solidFill>
              </a:rPr>
            </a:br>
            <a:endParaRPr lang="en-US" sz="1400" b="1" dirty="0">
              <a:solidFill>
                <a:srgbClr val="0769B0"/>
              </a:solidFill>
            </a:endParaRPr>
          </a:p>
          <a:p>
            <a:pPr lvl="1">
              <a:buFont typeface="Wingdings" pitchFamily="2" charset="2"/>
              <a:buChar char="v"/>
            </a:pPr>
            <a:r>
              <a:rPr lang="en-US" sz="1400" b="1" dirty="0" smtClean="0">
                <a:solidFill>
                  <a:srgbClr val="0769B0"/>
                </a:solidFill>
              </a:rPr>
              <a:t>Aircraft flying to PPL, CPL and ALTP/ATPL standards</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Aircraft maintenance engineering (AME) training </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Airport operations and management</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Air traffic controller training - Airspace and air traffic management procedures</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Aircraft cabin crew training</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Communications, Navigation, Surveillance </a:t>
            </a:r>
            <a:r>
              <a:rPr lang="en-US" sz="1400" b="1" dirty="0" smtClean="0">
                <a:solidFill>
                  <a:srgbClr val="0B6D52"/>
                </a:solidFill>
              </a:rPr>
              <a:t>(CNS) </a:t>
            </a:r>
            <a:r>
              <a:rPr lang="en-US" sz="1400" b="1" dirty="0" smtClean="0">
                <a:solidFill>
                  <a:srgbClr val="0769B0"/>
                </a:solidFill>
              </a:rPr>
              <a:t>systems and propose green energy systems engineering</a:t>
            </a:r>
          </a:p>
          <a:p>
            <a:pPr lvl="1">
              <a:buFont typeface="Wingdings" pitchFamily="2" charset="2"/>
              <a:buChar char="v"/>
            </a:pPr>
            <a:endParaRPr lang="en-US" sz="1400" b="1" dirty="0" smtClean="0">
              <a:solidFill>
                <a:srgbClr val="0769B0"/>
              </a:solidFill>
            </a:endParaRPr>
          </a:p>
          <a:p>
            <a:pPr lvl="1">
              <a:buFont typeface="Wingdings" pitchFamily="2" charset="2"/>
              <a:buChar char="v"/>
            </a:pPr>
            <a:r>
              <a:rPr lang="en-US" sz="1400" b="1" dirty="0" smtClean="0">
                <a:solidFill>
                  <a:srgbClr val="0769B0"/>
                </a:solidFill>
              </a:rPr>
              <a:t>Safety management  and Search &amp; Rescue </a:t>
            </a:r>
            <a:r>
              <a:rPr lang="en-US" sz="1400" b="1" dirty="0" smtClean="0">
                <a:solidFill>
                  <a:srgbClr val="0B6D52"/>
                </a:solidFill>
              </a:rPr>
              <a:t>(SAR)</a:t>
            </a:r>
            <a:r>
              <a:rPr lang="en-US" sz="1400" b="1" dirty="0" smtClean="0">
                <a:solidFill>
                  <a:srgbClr val="0769B0"/>
                </a:solidFill>
              </a:rPr>
              <a:t> systems</a:t>
            </a:r>
          </a:p>
        </p:txBody>
      </p:sp>
      <p:sp>
        <p:nvSpPr>
          <p:cNvPr id="9" name="TextBox 8"/>
          <p:cNvSpPr txBox="1"/>
          <p:nvPr/>
        </p:nvSpPr>
        <p:spPr>
          <a:xfrm>
            <a:off x="5448155" y="6260068"/>
            <a:ext cx="3619645" cy="369332"/>
          </a:xfrm>
          <a:prstGeom prst="rect">
            <a:avLst/>
          </a:prstGeom>
          <a:noFill/>
        </p:spPr>
        <p:txBody>
          <a:bodyPr wrap="none" rtlCol="0">
            <a:spAutoFit/>
          </a:bodyPr>
          <a:lstStyle/>
          <a:p>
            <a:r>
              <a:rPr lang="en-US" dirty="0" smtClean="0"/>
              <a:t>CONFIDENTIAL &amp; COMPANY PRIVATE</a:t>
            </a:r>
            <a:endParaRPr lang="en-US" dirty="0"/>
          </a:p>
        </p:txBody>
      </p:sp>
      <p:pic>
        <p:nvPicPr>
          <p:cNvPr id="10" name="Picture 6" descr="Canada Flag.jpg">
            <a:extLst/>
          </p:cNvPr>
          <p:cNvPicPr>
            <a:picLocks noChangeAspect="1"/>
          </p:cNvPicPr>
          <p:nvPr/>
        </p:nvPicPr>
        <p:blipFill>
          <a:blip r:embed="rId4" cstate="print"/>
          <a:stretch>
            <a:fillRect/>
          </a:stretch>
        </p:blipFill>
        <p:spPr>
          <a:xfrm>
            <a:off x="7620001" y="-1"/>
            <a:ext cx="1524000" cy="893575"/>
          </a:xfrm>
          <a:prstGeom prst="rect">
            <a:avLst/>
          </a:prstGeom>
          <a:noFill/>
          <a:ln cap="flat">
            <a:noFill/>
          </a:ln>
        </p:spPr>
      </p:pic>
      <p:pic>
        <p:nvPicPr>
          <p:cNvPr id="11" name="Picture 2" descr="C:\Users\ADMINI~1\AppData\Local\Temp\x10sctmp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8400" y="-1"/>
            <a:ext cx="5181601" cy="8935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TotalTime>
  <Words>541</Words>
  <Application>Microsoft Office PowerPoint</Application>
  <PresentationFormat>On-screen Show (4:3)</PresentationFormat>
  <Paragraphs>147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andy</dc:creator>
  <cp:lastModifiedBy>andy</cp:lastModifiedBy>
  <cp:revision>48</cp:revision>
  <dcterms:created xsi:type="dcterms:W3CDTF">2016-10-07T05:22:23Z</dcterms:created>
  <dcterms:modified xsi:type="dcterms:W3CDTF">2016-10-10T12:41:24Z</dcterms:modified>
</cp:coreProperties>
</file>